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6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HRAdmin"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2DCD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1" autoAdjust="0"/>
    <p:restoredTop sz="95132" autoAdjust="0"/>
  </p:normalViewPr>
  <p:slideViewPr>
    <p:cSldViewPr>
      <p:cViewPr varScale="1">
        <p:scale>
          <a:sx n="96" d="100"/>
          <a:sy n="96" d="100"/>
        </p:scale>
        <p:origin x="-1109" y="-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4184"/>
          </a:xfrm>
          <a:prstGeom prst="rect">
            <a:avLst/>
          </a:prstGeom>
        </p:spPr>
        <p:txBody>
          <a:bodyPr vert="horz" lIns="91650" tIns="45825" rIns="91650" bIns="45825" rtlCol="0"/>
          <a:lstStyle>
            <a:lvl1pPr algn="l">
              <a:defRPr sz="1200"/>
            </a:lvl1pPr>
          </a:lstStyle>
          <a:p>
            <a:endParaRPr lang="en-US" dirty="0"/>
          </a:p>
        </p:txBody>
      </p:sp>
      <p:sp>
        <p:nvSpPr>
          <p:cNvPr id="3" name="Date Placeholder 2"/>
          <p:cNvSpPr>
            <a:spLocks noGrp="1"/>
          </p:cNvSpPr>
          <p:nvPr>
            <p:ph type="dt" sz="quarter" idx="1"/>
          </p:nvPr>
        </p:nvSpPr>
        <p:spPr>
          <a:xfrm>
            <a:off x="3970436" y="0"/>
            <a:ext cx="3038372" cy="464184"/>
          </a:xfrm>
          <a:prstGeom prst="rect">
            <a:avLst/>
          </a:prstGeom>
        </p:spPr>
        <p:txBody>
          <a:bodyPr vert="horz" lIns="91650" tIns="45825" rIns="91650" bIns="45825" rtlCol="0"/>
          <a:lstStyle>
            <a:lvl1pPr algn="r">
              <a:defRPr sz="1200"/>
            </a:lvl1pPr>
          </a:lstStyle>
          <a:p>
            <a:fld id="{DED95E8C-424F-4EAC-AC38-FAA5B84D8740}" type="datetimeFigureOut">
              <a:rPr lang="en-US" smtClean="0"/>
              <a:pPr/>
              <a:t>5/16/2016</a:t>
            </a:fld>
            <a:endParaRPr lang="en-US" dirty="0"/>
          </a:p>
        </p:txBody>
      </p:sp>
      <p:sp>
        <p:nvSpPr>
          <p:cNvPr id="4" name="Footer Placeholder 3"/>
          <p:cNvSpPr>
            <a:spLocks noGrp="1"/>
          </p:cNvSpPr>
          <p:nvPr>
            <p:ph type="ftr" sz="quarter" idx="2"/>
          </p:nvPr>
        </p:nvSpPr>
        <p:spPr>
          <a:xfrm>
            <a:off x="0" y="8830627"/>
            <a:ext cx="3038372" cy="464184"/>
          </a:xfrm>
          <a:prstGeom prst="rect">
            <a:avLst/>
          </a:prstGeom>
        </p:spPr>
        <p:txBody>
          <a:bodyPr vert="horz" lIns="91650" tIns="45825" rIns="91650" bIns="4582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436" y="8830627"/>
            <a:ext cx="3038372" cy="464184"/>
          </a:xfrm>
          <a:prstGeom prst="rect">
            <a:avLst/>
          </a:prstGeom>
        </p:spPr>
        <p:txBody>
          <a:bodyPr vert="horz" lIns="91650" tIns="45825" rIns="91650" bIns="45825" rtlCol="0" anchor="b"/>
          <a:lstStyle>
            <a:lvl1pPr algn="r">
              <a:defRPr sz="1200"/>
            </a:lvl1pPr>
          </a:lstStyle>
          <a:p>
            <a:fld id="{3467E976-1C27-486D-B5C9-9C8B38421CEA}"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5138"/>
          </a:xfrm>
          <a:prstGeom prst="rect">
            <a:avLst/>
          </a:prstGeom>
        </p:spPr>
        <p:txBody>
          <a:bodyPr vert="horz" lIns="91431" tIns="45715" rIns="91431" bIns="45715" rtlCol="0"/>
          <a:lstStyle>
            <a:lvl1pPr algn="l">
              <a:defRPr sz="1200"/>
            </a:lvl1pPr>
          </a:lstStyle>
          <a:p>
            <a:endParaRPr lang="en-US" dirty="0"/>
          </a:p>
        </p:txBody>
      </p:sp>
      <p:sp>
        <p:nvSpPr>
          <p:cNvPr id="3" name="Date Placeholder 2"/>
          <p:cNvSpPr>
            <a:spLocks noGrp="1"/>
          </p:cNvSpPr>
          <p:nvPr>
            <p:ph type="dt" idx="1"/>
          </p:nvPr>
        </p:nvSpPr>
        <p:spPr>
          <a:xfrm>
            <a:off x="3970338" y="1"/>
            <a:ext cx="3038475" cy="465138"/>
          </a:xfrm>
          <a:prstGeom prst="rect">
            <a:avLst/>
          </a:prstGeom>
        </p:spPr>
        <p:txBody>
          <a:bodyPr vert="horz" lIns="91431" tIns="45715" rIns="91431" bIns="45715" rtlCol="0"/>
          <a:lstStyle>
            <a:lvl1pPr algn="r">
              <a:defRPr sz="1200"/>
            </a:lvl1pPr>
          </a:lstStyle>
          <a:p>
            <a:fld id="{2FA764FC-C93C-4A8C-8A69-833F5302A096}" type="datetimeFigureOut">
              <a:rPr lang="en-US" smtClean="0"/>
              <a:pPr/>
              <a:t>5/16/2016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31" tIns="45715" rIns="91431" bIns="45715" rtlCol="0" anchor="ctr"/>
          <a:lstStyle/>
          <a:p>
            <a:endParaRPr lang="en-US" dirty="0"/>
          </a:p>
        </p:txBody>
      </p:sp>
      <p:sp>
        <p:nvSpPr>
          <p:cNvPr id="5" name="Notes Placeholder 4"/>
          <p:cNvSpPr>
            <a:spLocks noGrp="1"/>
          </p:cNvSpPr>
          <p:nvPr>
            <p:ph type="body" sz="quarter" idx="3"/>
          </p:nvPr>
        </p:nvSpPr>
        <p:spPr>
          <a:xfrm>
            <a:off x="701676" y="4416425"/>
            <a:ext cx="5607050" cy="4183063"/>
          </a:xfrm>
          <a:prstGeom prst="rect">
            <a:avLst/>
          </a:prstGeom>
        </p:spPr>
        <p:txBody>
          <a:bodyPr vert="horz" lIns="91431" tIns="45715" rIns="91431" bIns="457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5"/>
            <a:ext cx="3038475" cy="465138"/>
          </a:xfrm>
          <a:prstGeom prst="rect">
            <a:avLst/>
          </a:prstGeom>
        </p:spPr>
        <p:txBody>
          <a:bodyPr vert="horz" lIns="91431" tIns="45715" rIns="91431" bIns="457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31" tIns="45715" rIns="91431" bIns="45715" rtlCol="0" anchor="b"/>
          <a:lstStyle>
            <a:lvl1pPr algn="r">
              <a:defRPr sz="1200"/>
            </a:lvl1pPr>
          </a:lstStyle>
          <a:p>
            <a:fld id="{482F15ED-F82E-4EDF-BD38-9FEF99A64533}"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6EA8DF-AB16-4879-9DAD-B68D2DD1A1A3}" type="datetime1">
              <a:rPr lang="en-US" smtClean="0"/>
              <a:pPr/>
              <a:t>5/16/2016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30037-B1EB-43A7-9535-D1E0A439DB7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BA3AFC-8B7D-4393-95C8-5277285089B8}" type="datetime1">
              <a:rPr lang="en-US" smtClean="0"/>
              <a:pPr/>
              <a:t>5/16/2016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30037-B1EB-43A7-9535-D1E0A439DB7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F0EFF2-6255-4A2D-AD8C-805B17C5AA73}" type="datetime1">
              <a:rPr lang="en-US" smtClean="0"/>
              <a:pPr/>
              <a:t>5/16/2016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30037-B1EB-43A7-9535-D1E0A439DB7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2296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86820A-6605-4B2C-9D4F-F90E7081F684}" type="datetime1">
              <a:rPr lang="en-US" smtClean="0"/>
              <a:pPr/>
              <a:t>5/16/2016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30037-B1EB-43A7-9535-D1E0A439DB78}"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2BC11-6CB4-4078-9AF3-F0744193346C}" type="datetime1">
              <a:rPr lang="en-US" smtClean="0"/>
              <a:pPr/>
              <a:t>5/16/2016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30037-B1EB-43A7-9535-D1E0A439DB7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D40AE1-217E-4816-B751-A819B404FFB2}" type="datetime1">
              <a:rPr lang="en-US" smtClean="0"/>
              <a:pPr/>
              <a:t>5/16/2016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30037-B1EB-43A7-9535-D1E0A439DB7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581B6E-C954-4028-8AC0-33D1488907E4}" type="datetime1">
              <a:rPr lang="en-US" smtClean="0"/>
              <a:pPr/>
              <a:t>5/16/2016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B30037-B1EB-43A7-9535-D1E0A439DB7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D2267-C151-4020-8897-C839C4E9F73A}" type="datetime1">
              <a:rPr lang="en-US" smtClean="0"/>
              <a:pPr/>
              <a:t>5/16/2016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B30037-B1EB-43A7-9535-D1E0A439DB7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BD16C3-98A5-4E84-B870-1686A8359005}" type="datetime1">
              <a:rPr lang="en-US" smtClean="0"/>
              <a:pPr/>
              <a:t>5/16/2016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30037-B1EB-43A7-9535-D1E0A439DB7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28040A-4BE5-4958-837F-095DADBE6F45}" type="datetime1">
              <a:rPr lang="en-US" smtClean="0"/>
              <a:pPr/>
              <a:t>5/16/2016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30037-B1EB-43A7-9535-D1E0A439DB7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B193EA-C5EB-481C-96B1-AF6C5B0CC5DC}" type="datetime1">
              <a:rPr lang="en-US" smtClean="0"/>
              <a:pPr/>
              <a:t>5/16/2016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30037-B1EB-43A7-9535-D1E0A439DB7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6553200" y="6356350"/>
            <a:ext cx="2133600" cy="365125"/>
          </a:xfrm>
        </p:spPr>
        <p:txBody>
          <a:bodyPr/>
          <a:lstStyle/>
          <a:p>
            <a:fld id="{FBB30037-B1EB-43A7-9535-D1E0A439DB78}" type="slidenum">
              <a:rPr lang="en-US" smtClean="0"/>
              <a:pPr/>
              <a:t>1</a:t>
            </a:fld>
            <a:endParaRPr lang="en-US" dirty="0"/>
          </a:p>
        </p:txBody>
      </p:sp>
      <p:sp>
        <p:nvSpPr>
          <p:cNvPr id="5" name="TextBox 4"/>
          <p:cNvSpPr txBox="1"/>
          <p:nvPr/>
        </p:nvSpPr>
        <p:spPr>
          <a:xfrm>
            <a:off x="381000" y="1066800"/>
            <a:ext cx="8382000" cy="1015663"/>
          </a:xfrm>
          <a:prstGeom prst="rect">
            <a:avLst/>
          </a:prstGeom>
          <a:noFill/>
        </p:spPr>
        <p:txBody>
          <a:bodyPr wrap="square" rtlCol="0">
            <a:spAutoFit/>
          </a:bodyPr>
          <a:lstStyle/>
          <a:p>
            <a:pPr algn="ctr"/>
            <a:r>
              <a:rPr lang="en-US" sz="3200" b="1" dirty="0" smtClean="0">
                <a:solidFill>
                  <a:srgbClr val="C00000"/>
                </a:solidFill>
              </a:rPr>
              <a:t>Maryland Department of Human Resources</a:t>
            </a:r>
          </a:p>
          <a:p>
            <a:pPr algn="ctr"/>
            <a:r>
              <a:rPr lang="en-US" sz="2800" b="1" dirty="0" smtClean="0">
                <a:solidFill>
                  <a:srgbClr val="C00000"/>
                </a:solidFill>
              </a:rPr>
              <a:t>Foster Youth Ombudsman, Angela Neal</a:t>
            </a:r>
            <a:endParaRPr lang="en-US" sz="2800" b="1" dirty="0">
              <a:solidFill>
                <a:srgbClr val="C00000"/>
              </a:solidFill>
            </a:endParaRPr>
          </a:p>
        </p:txBody>
      </p:sp>
      <p:sp>
        <p:nvSpPr>
          <p:cNvPr id="6" name="TextBox 5"/>
          <p:cNvSpPr txBox="1"/>
          <p:nvPr/>
        </p:nvSpPr>
        <p:spPr>
          <a:xfrm>
            <a:off x="228600" y="2056686"/>
            <a:ext cx="8686800" cy="4031873"/>
          </a:xfrm>
          <a:prstGeom prst="rect">
            <a:avLst/>
          </a:prstGeom>
          <a:noFill/>
        </p:spPr>
        <p:txBody>
          <a:bodyPr wrap="square" rtlCol="0">
            <a:spAutoFit/>
          </a:bodyPr>
          <a:lstStyle/>
          <a:p>
            <a:pPr algn="just"/>
            <a:r>
              <a:rPr lang="en-US" sz="1400" dirty="0" smtClean="0"/>
              <a:t>To better serve children and youth in Maryland’s foster care system, the Maryland Department of Human Resources (DHR) created a new Foster Youth Ombudsman position in 2015, to ensure children and youth in foster care have an impartial advocate representing their interests and protecting their rights.</a:t>
            </a:r>
          </a:p>
          <a:p>
            <a:pPr algn="just"/>
            <a:endParaRPr lang="en-US" sz="1400" dirty="0" smtClean="0"/>
          </a:p>
          <a:p>
            <a:pPr algn="just"/>
            <a:r>
              <a:rPr lang="en-US" sz="1400" dirty="0" smtClean="0"/>
              <a:t>As DHR’s first Foster Youth Ombudsman, Angela Neal will elevate Maryland’s foster care system as a child welfare center of excellence.  To maintain the intent of the Foster Youth Ombudsman role as an impartial advocate, Angela reports directly to Secretary Sam </a:t>
            </a:r>
            <a:r>
              <a:rPr lang="en-US" sz="1400" dirty="0" err="1" smtClean="0"/>
              <a:t>Malhotra</a:t>
            </a:r>
            <a:r>
              <a:rPr lang="en-US" sz="1400" dirty="0" smtClean="0"/>
              <a:t>.  A licensed clinical social worker with an extensive background in child welfare, Angela has supervisory and direct practice child welfare experience in both Maryland and the District of Columbia. </a:t>
            </a:r>
          </a:p>
          <a:p>
            <a:pPr algn="just"/>
            <a:endParaRPr lang="en-US" sz="1400" dirty="0" smtClean="0"/>
          </a:p>
          <a:p>
            <a:pPr algn="just"/>
            <a:r>
              <a:rPr lang="en-US" sz="1400" dirty="0" smtClean="0"/>
              <a:t>Graduating summa cum laude, she earned her Bachelor’s of Science in Psychology from Lafayette College, as well as her Master’s of Social Work, with honors, from the University of Minnesota where she was a Title IV-E Scholar and graduate assistant within the Center for Advanced Studies in Child Welfare (CASCW). </a:t>
            </a:r>
          </a:p>
          <a:p>
            <a:pPr algn="just"/>
            <a:endParaRPr lang="en-US" sz="1400" dirty="0" smtClean="0"/>
          </a:p>
          <a:p>
            <a:pPr algn="just"/>
            <a:r>
              <a:rPr lang="en-US" sz="1400" dirty="0" smtClean="0"/>
              <a:t>By  providing a voice for children and youth in Maryland’s foster care system and identifying best practices, Angela will make policy recommendations to further promote the safety, permanency, and well-being of children and youth in Maryland’s foster care system.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6872</TotalTime>
  <Words>239</Words>
  <Application>Microsoft Office PowerPoint</Application>
  <PresentationFormat>On-screen Show (4:3)</PresentationFormat>
  <Paragraphs>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DHRAdmin</cp:lastModifiedBy>
  <cp:revision>328</cp:revision>
  <dcterms:created xsi:type="dcterms:W3CDTF">2015-04-02T00:02:52Z</dcterms:created>
  <dcterms:modified xsi:type="dcterms:W3CDTF">2016-05-16T15:10:17Z</dcterms:modified>
</cp:coreProperties>
</file>